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49" r:id="rId1"/>
  </p:sldMasterIdLst>
  <p:notesMasterIdLst>
    <p:notesMasterId r:id="rId23"/>
  </p:notesMasterIdLst>
  <p:handoutMasterIdLst>
    <p:handoutMasterId r:id="rId24"/>
  </p:handoutMasterIdLst>
  <p:sldIdLst>
    <p:sldId id="312" r:id="rId2"/>
    <p:sldId id="412" r:id="rId3"/>
    <p:sldId id="418" r:id="rId4"/>
    <p:sldId id="394" r:id="rId5"/>
    <p:sldId id="403" r:id="rId6"/>
    <p:sldId id="404" r:id="rId7"/>
    <p:sldId id="405" r:id="rId8"/>
    <p:sldId id="409" r:id="rId9"/>
    <p:sldId id="417" r:id="rId10"/>
    <p:sldId id="406" r:id="rId11"/>
    <p:sldId id="413" r:id="rId12"/>
    <p:sldId id="399" r:id="rId13"/>
    <p:sldId id="400" r:id="rId14"/>
    <p:sldId id="408" r:id="rId15"/>
    <p:sldId id="416" r:id="rId16"/>
    <p:sldId id="407" r:id="rId17"/>
    <p:sldId id="401" r:id="rId18"/>
    <p:sldId id="402" r:id="rId19"/>
    <p:sldId id="414" r:id="rId20"/>
    <p:sldId id="415" r:id="rId21"/>
    <p:sldId id="274" r:id="rId22"/>
  </p:sldIdLst>
  <p:sldSz cx="12192000" cy="6858000"/>
  <p:notesSz cx="6797675" cy="9926638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הערות" initials="הערות" lastIdx="2" clrIdx="0">
    <p:extLst>
      <p:ext uri="{19B8F6BF-5375-455C-9EA6-DF929625EA0E}">
        <p15:presenceInfo xmlns:p15="http://schemas.microsoft.com/office/powerpoint/2012/main" userId="הערות" providerId="None"/>
      </p:ext>
    </p:extLst>
  </p:cmAuthor>
  <p:cmAuthor id="2" name="ברכה נדב" initials="בנ" lastIdx="1" clrIdx="1">
    <p:extLst>
      <p:ext uri="{19B8F6BF-5375-455C-9EA6-DF929625EA0E}">
        <p15:presenceInfo xmlns:p15="http://schemas.microsoft.com/office/powerpoint/2012/main" userId="S-1-5-21-1960408961-1592454029-839522115-481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EEF"/>
    <a:srgbClr val="EAEFF7"/>
    <a:srgbClr val="F68D39"/>
    <a:srgbClr val="00AA4F"/>
    <a:srgbClr val="3D007A"/>
    <a:srgbClr val="D40F8C"/>
    <a:srgbClr val="00AFA8"/>
    <a:srgbClr val="009CDC"/>
    <a:srgbClr val="0070C0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סגנון בהיר 2 - הדגשה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סגנון בהיר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245" autoAdjust="0"/>
    <p:restoredTop sz="96318" autoAdjust="0"/>
  </p:normalViewPr>
  <p:slideViewPr>
    <p:cSldViewPr snapToGrid="0">
      <p:cViewPr varScale="1">
        <p:scale>
          <a:sx n="110" d="100"/>
          <a:sy n="110" d="100"/>
        </p:scale>
        <p:origin x="81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1824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6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090447F-8784-4860-90EF-ACA4B6F99945}" type="datetimeFigureOut">
              <a:rPr lang="he-IL" smtClean="0"/>
              <a:pPr/>
              <a:t>כ"ב/תמוז/תשפ"ג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1276" y="9428244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9428244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6890EE-BA31-44CC-BBD4-C9D576CF7CA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7216270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1276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2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3F68E7C-D675-4CC9-89A5-E97C33813DF8}" type="datetimeFigureOut">
              <a:rPr lang="he-IL" smtClean="0"/>
              <a:pPr/>
              <a:t>כ"ב/תמוז/תשפ"ג</a:t>
            </a:fld>
            <a:endParaRPr lang="he-I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7612"/>
            <a:ext cx="5438775" cy="390780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51276" y="9428244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9428244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C693B1F-2A46-4D3A-8099-C8FB03F428D9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607132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-306388" y="787400"/>
            <a:ext cx="6996113" cy="3937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88B5F-BE24-4BD7-A121-F47C07873D3D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0E2101C-EAAE-4CDC-9AC1-A0CB420F6F6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83D9B9CE-2778-449A-9296-7CF6BD42F505}" type="datetime8">
              <a:rPr lang="he-IL" smtClean="0">
                <a:solidFill>
                  <a:prstClr val="black"/>
                </a:solidFill>
              </a:rPr>
              <a:pPr/>
              <a:t>11 יולי 23</a:t>
            </a:fld>
            <a:endParaRPr lang="he-I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2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3B1F-2A46-4D3A-8099-C8FB03F428D9}" type="slidenum">
              <a:rPr lang="he-IL" smtClean="0"/>
              <a:pPr/>
              <a:t>3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3271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93B1F-2A46-4D3A-8099-C8FB03F428D9}" type="slidenum">
              <a:rPr lang="he-IL" smtClean="0"/>
              <a:pPr/>
              <a:t>11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2781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7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6B03958C-D85D-4813-9FB1-7990C325376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8043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793313" cy="1143000"/>
          </a:xfrm>
          <a:prstGeom prst="rect">
            <a:avLst/>
          </a:prstGeom>
        </p:spPr>
        <p:txBody>
          <a:bodyPr anchor="ctr"/>
          <a:lstStyle>
            <a:lvl1pPr>
              <a:defRPr lang="he-IL" sz="3600">
                <a:solidFill>
                  <a:srgbClr val="44C8F5"/>
                </a:solidFill>
                <a:cs typeface="+mn-cs"/>
              </a:defRPr>
            </a:lvl1pPr>
          </a:lstStyle>
          <a:p>
            <a:pPr marL="0" lvl="0" algn="l" rtl="0"/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0"/>
          </p:nvPr>
        </p:nvSpPr>
        <p:spPr>
          <a:xfrm>
            <a:off x="612397" y="1560515"/>
            <a:ext cx="9789953" cy="4396153"/>
          </a:xfrm>
          <a:prstGeom prst="rect">
            <a:avLst/>
          </a:prstGeom>
        </p:spPr>
        <p:txBody>
          <a:bodyPr/>
          <a:lstStyle>
            <a:lvl1pPr>
              <a:defRPr lang="he-IL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he-IL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he-IL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he-IL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he-IL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algn="l" rtl="0">
              <a:buClr>
                <a:srgbClr val="44C8F5"/>
              </a:buClr>
            </a:pPr>
            <a:r>
              <a:rPr lang="he-IL"/>
              <a:t>לחץ כדי לערוך סגנונות טקסט של תבנית בסיס</a:t>
            </a:r>
          </a:p>
          <a:p>
            <a:pPr lvl="1" algn="l" rtl="0">
              <a:buClr>
                <a:srgbClr val="44C8F5"/>
              </a:buClr>
            </a:pPr>
            <a:r>
              <a:rPr lang="he-IL"/>
              <a:t>רמה שנייה</a:t>
            </a:r>
          </a:p>
          <a:p>
            <a:pPr lvl="2" algn="l" rtl="0">
              <a:buClr>
                <a:srgbClr val="44C8F5"/>
              </a:buClr>
            </a:pPr>
            <a:r>
              <a:rPr lang="he-IL"/>
              <a:t>רמה שלישית</a:t>
            </a:r>
          </a:p>
          <a:p>
            <a:pPr lvl="3" algn="l" rtl="0">
              <a:buClr>
                <a:srgbClr val="44C8F5"/>
              </a:buClr>
            </a:pPr>
            <a:r>
              <a:rPr lang="he-IL"/>
              <a:t>רמה רביעית</a:t>
            </a:r>
          </a:p>
          <a:p>
            <a:pPr lvl="4" algn="l" rtl="0">
              <a:buClr>
                <a:srgbClr val="44C8F5"/>
              </a:buClr>
            </a:pPr>
            <a:r>
              <a:rPr lang="he-IL"/>
              <a:t>רמה חמישית</a:t>
            </a:r>
          </a:p>
        </p:txBody>
      </p: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218842" y="5624489"/>
            <a:ext cx="390759" cy="365125"/>
          </a:xfrm>
          <a:prstGeom prst="rect">
            <a:avLst/>
          </a:prstGeom>
        </p:spPr>
        <p:txBody>
          <a:bodyPr anchor="ctr"/>
          <a:lstStyle>
            <a:defPPr>
              <a:defRPr lang="he-IL"/>
            </a:defPPr>
            <a:lvl1pPr marL="0" algn="r" defTabSz="914173" rtl="1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083" algn="r" defTabSz="914173" rtl="1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73" algn="r" defTabSz="914173" rtl="1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60" algn="r" defTabSz="914173" rtl="1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346" algn="r" defTabSz="914173" rtl="1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438" algn="r" defTabSz="914173" rtl="1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18" algn="r" defTabSz="914173" rtl="1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600" algn="r" defTabSz="914173" rtl="1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683" algn="r" defTabSz="914173" rtl="1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187ADAF-2B57-452A-8E4A-3B2CC6E0BBC4}" type="slidenum">
              <a:rPr lang="he-IL" sz="1200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e-IL" sz="1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6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050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4018" r:id="rId2"/>
    <p:sldLayoutId id="2147484023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r" defTabSz="91415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1" indent="-228541" algn="r" defTabSz="91415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2" indent="-228541" algn="r" defTabSz="91415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90" indent="-228541" algn="r" defTabSz="91415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41" algn="r" defTabSz="91415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1" indent="-228541" algn="r" defTabSz="91415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10" indent="-228541" algn="r" defTabSz="91415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41" algn="r" defTabSz="91415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1" indent="-228541" algn="r" defTabSz="91415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42" indent="-228541" algn="r" defTabSz="91415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150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r" defTabSz="914150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0" algn="r" defTabSz="914150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r" defTabSz="914150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1" algn="r" defTabSz="914150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2" algn="r" defTabSz="914150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0" algn="r" defTabSz="914150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r" defTabSz="914150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1" algn="r" defTabSz="914150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Adel@kpmeng.com" TargetMode="External"/><Relationship Id="rId5" Type="http://schemas.openxmlformats.org/officeDocument/2006/relationships/hyperlink" Target="mailto:sivan@sohlberg.co.il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61752B72-8B8A-47E7-9D73-154534492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841243"/>
            <a:ext cx="6656151" cy="2932184"/>
          </a:xfrm>
          <a:prstGeom prst="rect">
            <a:avLst/>
          </a:prstGeom>
          <a:ln>
            <a:noFill/>
          </a:ln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75CFF7AD-6FA7-4C27-82A4-E253F1616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0"/>
            <a:ext cx="6705600" cy="3773751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F5743970-8A60-4CCE-9EA4-5D75A8F1E53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95089" y="5829876"/>
            <a:ext cx="1708326" cy="954943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479B639-065C-48F3-A10A-FECBE23925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1791" y="5218071"/>
            <a:ext cx="1410660" cy="904537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86CB68DF-4DBB-4508-826E-C20ED71F3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7029" y="6224111"/>
            <a:ext cx="1789211" cy="33492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7E50CFF-D736-46B4-A565-C0EB92892B14}"/>
              </a:ext>
            </a:extLst>
          </p:cNvPr>
          <p:cNvSpPr txBox="1"/>
          <p:nvPr/>
        </p:nvSpPr>
        <p:spPr>
          <a:xfrm>
            <a:off x="1609442" y="1902637"/>
            <a:ext cx="23378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he-IL" b="1" dirty="0"/>
              <a:t>יישובי הדרום ויו"ש:</a:t>
            </a:r>
          </a:p>
          <a:p>
            <a:pPr algn="ctr"/>
            <a:r>
              <a:rPr lang="he-IL" b="1" dirty="0"/>
              <a:t>סולברג ייעוץ בע"מ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E9BBE88-F020-4058-8E8F-77CDB4BD40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3465" y="5464183"/>
            <a:ext cx="1676545" cy="658425"/>
          </a:xfrm>
          <a:prstGeom prst="rect">
            <a:avLst/>
          </a:prstGeom>
        </p:spPr>
      </p:pic>
      <p:sp>
        <p:nvSpPr>
          <p:cNvPr id="16" name="תרשים זרימה: תהליך 15">
            <a:extLst>
              <a:ext uri="{FF2B5EF4-FFF2-40B4-BE49-F238E27FC236}">
                <a16:creationId xmlns:a16="http://schemas.microsoft.com/office/drawing/2014/main" id="{3C942362-0A2C-4853-8FC7-218F751C6D38}"/>
              </a:ext>
            </a:extLst>
          </p:cNvPr>
          <p:cNvSpPr/>
          <p:nvPr/>
        </p:nvSpPr>
        <p:spPr>
          <a:xfrm>
            <a:off x="379828" y="2599318"/>
            <a:ext cx="4797081" cy="1174433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/>
              <a:t>רע"ה, חיפה, גולן, חדרה, רמת גן, ראשל"צ, ת"א, י-ם, אור יהודה, גבעתיים, בת-ים, דרום השרון, רעננה, רמת השרון, רמלה, פ"ת, חולון, כפר יונה, כפר סבא, לוד, נס ציונה ונתניה.</a:t>
            </a:r>
          </a:p>
          <a:p>
            <a:pPr algn="ctr"/>
            <a:r>
              <a:rPr lang="he-IL" b="1" dirty="0" err="1"/>
              <a:t>ק.פ.מ</a:t>
            </a:r>
            <a:r>
              <a:rPr lang="he-IL" b="1" dirty="0"/>
              <a:t> ייעוץ ותכנון הנדסי בע"מ</a:t>
            </a:r>
            <a:endParaRPr lang="he-IL" sz="1600" b="1" dirty="0"/>
          </a:p>
        </p:txBody>
      </p:sp>
      <p:sp>
        <p:nvSpPr>
          <p:cNvPr id="17" name="תרשים זרימה: תהליך 16">
            <a:extLst>
              <a:ext uri="{FF2B5EF4-FFF2-40B4-BE49-F238E27FC236}">
                <a16:creationId xmlns:a16="http://schemas.microsoft.com/office/drawing/2014/main" id="{8337A8AE-D376-4078-948D-FC1724C487AC}"/>
              </a:ext>
            </a:extLst>
          </p:cNvPr>
          <p:cNvSpPr/>
          <p:nvPr/>
        </p:nvSpPr>
        <p:spPr>
          <a:xfrm>
            <a:off x="1609442" y="1168673"/>
            <a:ext cx="2337851" cy="646331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/>
              <a:t>יישובי המרכז והצפון:</a:t>
            </a:r>
          </a:p>
          <a:p>
            <a:pPr algn="ctr"/>
            <a:r>
              <a:rPr lang="he-IL" b="1" dirty="0"/>
              <a:t>דנה הנדסה בע"מ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6768BA93-E794-4F18-881A-174CE790F256}"/>
              </a:ext>
            </a:extLst>
          </p:cNvPr>
          <p:cNvSpPr/>
          <p:nvPr/>
        </p:nvSpPr>
        <p:spPr>
          <a:xfrm>
            <a:off x="759985" y="81528"/>
            <a:ext cx="4224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5400" b="1" dirty="0">
                <a:ln/>
                <a:solidFill>
                  <a:srgbClr val="FF0000"/>
                </a:solidFill>
              </a:rPr>
              <a:t>חברות הבקרה</a:t>
            </a:r>
            <a:endParaRPr lang="he-IL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776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2149" y="505438"/>
            <a:ext cx="10404451" cy="4396153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3200" b="1" dirty="0"/>
              <a:t>בדיקת </a:t>
            </a:r>
            <a:r>
              <a:rPr lang="he-IL" sz="3200" b="1" dirty="0" err="1"/>
              <a:t>אומדני</a:t>
            </a:r>
            <a:r>
              <a:rPr lang="he-IL" sz="3200" b="1" dirty="0"/>
              <a:t> פרויקטים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חשוב</a:t>
            </a:r>
          </a:p>
          <a:p>
            <a:pPr marR="0" lvl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he-IL" sz="24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חברת הבקרה רשאית לדרוש נתונים/מסמכים נוספים.</a:t>
            </a:r>
          </a:p>
          <a:p>
            <a:pPr marR="0" lvl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he-IL" sz="24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הבקשה תוגש ע"ג נספח ד'.</a:t>
            </a:r>
          </a:p>
          <a:p>
            <a:pPr marR="0" lvl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הפניה לבדיקת חוות הדעת צריכה לעבור דרך משרד התחבורה.</a:t>
            </a:r>
          </a:p>
          <a:p>
            <a:pPr marR="0" lvl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יש לציין פרטי איש קשר מטעם הרשות המטפל בפרויקט.</a:t>
            </a:r>
          </a:p>
          <a:p>
            <a:pPr marR="0" lvl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he-IL" sz="2400" dirty="0"/>
          </a:p>
          <a:p>
            <a:pPr marL="0" indent="0">
              <a:buClr>
                <a:srgbClr val="C00000"/>
              </a:buClr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648" y="5266829"/>
            <a:ext cx="1414395" cy="90838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A07EE7E-2CF1-4B38-B4B1-EF10E331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600" y="1138483"/>
            <a:ext cx="396274" cy="41456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A305E63-D8E8-43E0-BBF1-92DBF82C61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E658396-5297-4727-A2C5-49B05C3EE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712" y="5406811"/>
            <a:ext cx="16765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5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D6EE79B-77C5-495C-8C0E-CA9465005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597" y="274638"/>
            <a:ext cx="8616317" cy="499085"/>
          </a:xfrm>
        </p:spPr>
        <p:txBody>
          <a:bodyPr/>
          <a:lstStyle/>
          <a:p>
            <a:pPr algn="ctr"/>
            <a:r>
              <a:rPr lang="he-IL" dirty="0"/>
              <a:t>דוגמא לדוח בקרה</a:t>
            </a:r>
          </a:p>
        </p:txBody>
      </p:sp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50968149-3D5D-4116-81B9-C701E397A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59008"/>
              </p:ext>
            </p:extLst>
          </p:nvPr>
        </p:nvGraphicFramePr>
        <p:xfrm>
          <a:off x="2444189" y="773723"/>
          <a:ext cx="7301131" cy="5876551"/>
        </p:xfrm>
        <a:graphic>
          <a:graphicData uri="http://schemas.openxmlformats.org/drawingml/2006/table">
            <a:tbl>
              <a:tblPr rtl="1"/>
              <a:tblGrid>
                <a:gridCol w="1404447">
                  <a:extLst>
                    <a:ext uri="{9D8B030D-6E8A-4147-A177-3AD203B41FA5}">
                      <a16:colId xmlns:a16="http://schemas.microsoft.com/office/drawing/2014/main" val="302060254"/>
                    </a:ext>
                  </a:extLst>
                </a:gridCol>
                <a:gridCol w="2091727">
                  <a:extLst>
                    <a:ext uri="{9D8B030D-6E8A-4147-A177-3AD203B41FA5}">
                      <a16:colId xmlns:a16="http://schemas.microsoft.com/office/drawing/2014/main" val="3707175976"/>
                    </a:ext>
                  </a:extLst>
                </a:gridCol>
                <a:gridCol w="1693304">
                  <a:extLst>
                    <a:ext uri="{9D8B030D-6E8A-4147-A177-3AD203B41FA5}">
                      <a16:colId xmlns:a16="http://schemas.microsoft.com/office/drawing/2014/main" val="2758589954"/>
                    </a:ext>
                  </a:extLst>
                </a:gridCol>
                <a:gridCol w="2111653">
                  <a:extLst>
                    <a:ext uri="{9D8B030D-6E8A-4147-A177-3AD203B41FA5}">
                      <a16:colId xmlns:a16="http://schemas.microsoft.com/office/drawing/2014/main" val="3084517907"/>
                    </a:ext>
                  </a:extLst>
                </a:gridCol>
              </a:tblGrid>
              <a:tr h="183706">
                <a:tc gridSpan="2">
                  <a:txBody>
                    <a:bodyPr/>
                    <a:lstStyle/>
                    <a:p>
                      <a:pPr algn="r" rtl="1" fontAlgn="b"/>
                      <a:r>
                        <a:rPr lang="he-I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הנדון: </a:t>
                      </a:r>
                      <a:r>
                        <a:rPr lang="he-IL" sz="1400" b="1" i="0" u="sng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חוות דעת </a:t>
                      </a:r>
                      <a:endParaRPr lang="he-IL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5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642985"/>
                  </a:ext>
                </a:extLst>
              </a:tr>
              <a:tr h="161467">
                <a:tc>
                  <a:txBody>
                    <a:bodyPr/>
                    <a:lstStyle/>
                    <a:p>
                      <a:pPr algn="l" rtl="0" fontAlgn="b"/>
                      <a:endParaRPr lang="he-IL" sz="105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5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5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05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452494"/>
                  </a:ext>
                </a:extLst>
              </a:tr>
              <a:tr h="168879"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שם הרשות</a:t>
                      </a:r>
                    </a:p>
                  </a:txBody>
                  <a:tcPr marL="5956" marR="5956" marT="59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שם הפרויקט</a:t>
                      </a:r>
                    </a:p>
                  </a:txBody>
                  <a:tcPr marL="5956" marR="5956" marT="59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5415215"/>
                  </a:ext>
                </a:extLst>
              </a:tr>
              <a:tr h="168879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829901"/>
                  </a:ext>
                </a:extLst>
              </a:tr>
              <a:tr h="168879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436141"/>
                  </a:ext>
                </a:extLst>
              </a:tr>
              <a:tr h="168879">
                <a:tc gridSpan="4"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הגדרת הפרויקט</a:t>
                      </a:r>
                    </a:p>
                  </a:txBody>
                  <a:tcPr marL="5956" marR="5956" marT="59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135657"/>
                  </a:ext>
                </a:extLst>
              </a:tr>
              <a:tr h="168879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5727840"/>
                  </a:ext>
                </a:extLst>
              </a:tr>
              <a:tr h="315253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אישור הבקרה שהפרויקט זהה בתכולתו לפרויקט שהוגש במקור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273516"/>
                  </a:ext>
                </a:extLst>
              </a:tr>
              <a:tr h="168879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9418764"/>
                  </a:ext>
                </a:extLst>
              </a:tr>
              <a:tr h="168879">
                <a:tc gridSpan="4"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מיקום הפרויקט</a:t>
                      </a:r>
                    </a:p>
                  </a:txBody>
                  <a:tcPr marL="5956" marR="5956" marT="59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028479"/>
                  </a:ext>
                </a:extLst>
              </a:tr>
              <a:tr h="168879"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83228"/>
                  </a:ext>
                </a:extLst>
              </a:tr>
              <a:tr h="168879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439701"/>
                  </a:ext>
                </a:extLst>
              </a:tr>
              <a:tr h="168879">
                <a:tc gridSpan="3"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גבולות</a:t>
                      </a:r>
                    </a:p>
                  </a:txBody>
                  <a:tcPr marL="5956" marR="5956" marT="59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אורך קטע</a:t>
                      </a:r>
                    </a:p>
                  </a:txBody>
                  <a:tcPr marL="5956" marR="5956" marT="59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379690"/>
                  </a:ext>
                </a:extLst>
              </a:tr>
              <a:tr h="16887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733839"/>
                  </a:ext>
                </a:extLst>
              </a:tr>
              <a:tr h="168879"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4149456"/>
                  </a:ext>
                </a:extLst>
              </a:tr>
              <a:tr h="168879">
                <a:tc gridSpan="4"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תיאור מצב קיים</a:t>
                      </a:r>
                    </a:p>
                  </a:txBody>
                  <a:tcPr marL="5956" marR="5956" marT="59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032019"/>
                  </a:ext>
                </a:extLst>
              </a:tr>
              <a:tr h="168879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387085"/>
                  </a:ext>
                </a:extLst>
              </a:tr>
              <a:tr h="168879"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64661"/>
                  </a:ext>
                </a:extLst>
              </a:tr>
              <a:tr h="168879">
                <a:tc gridSpan="4"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תיאור תכנון מוצע</a:t>
                      </a:r>
                    </a:p>
                  </a:txBody>
                  <a:tcPr marL="5956" marR="5956" marT="59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964763"/>
                  </a:ext>
                </a:extLst>
              </a:tr>
              <a:tr h="168879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622796"/>
                  </a:ext>
                </a:extLst>
              </a:tr>
              <a:tr h="168879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361124"/>
                  </a:ext>
                </a:extLst>
              </a:tr>
              <a:tr h="168879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5956" marR="5956" marT="59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682297"/>
                  </a:ext>
                </a:extLst>
              </a:tr>
              <a:tr h="168879">
                <a:tc gridSpan="3"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פירוט בקשת הרשות</a:t>
                      </a:r>
                    </a:p>
                  </a:txBody>
                  <a:tcPr marL="5956" marR="5956" marT="59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סכום</a:t>
                      </a:r>
                    </a:p>
                  </a:txBody>
                  <a:tcPr marL="5956" marR="5956" marT="59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848979"/>
                  </a:ext>
                </a:extLst>
              </a:tr>
              <a:tr h="168879">
                <a:tc gridSpan="3"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אומדן עבודות קבלניות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965805"/>
                  </a:ext>
                </a:extLst>
              </a:tr>
              <a:tr h="168879">
                <a:tc gridSpan="3"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מע"מ 17%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929124"/>
                  </a:ext>
                </a:extLst>
              </a:tr>
              <a:tr h="168879">
                <a:tc gridSpan="3"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סה"כ תקציב נדרש ע"י הרשות כולל מע"מ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705138"/>
                  </a:ext>
                </a:extLst>
              </a:tr>
              <a:tr h="315253">
                <a:tc gridSpan="3"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אישור הבקרה שהעלות התקציבית סבירה ביחס לתכולה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544328"/>
                  </a:ext>
                </a:extLst>
              </a:tr>
              <a:tr h="168879">
                <a:tc gridSpan="3"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סה"כ תקציב מומלץ ע"י חברת הבקרה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085229"/>
                  </a:ext>
                </a:extLst>
              </a:tr>
              <a:tr h="168879">
                <a:tc gridSpan="4">
                  <a:txBody>
                    <a:bodyPr/>
                    <a:lstStyle/>
                    <a:p>
                      <a:pPr algn="ctr" rtl="1" fontAlgn="ctr"/>
                      <a:r>
                        <a:rPr lang="he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במקרה של הגדלה</a:t>
                      </a:r>
                    </a:p>
                  </a:txBody>
                  <a:tcPr marL="5956" marR="5956" marT="5956" marB="0" anchor="ctr"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581163"/>
                  </a:ext>
                </a:extLst>
              </a:tr>
              <a:tr h="233014">
                <a:tc gridSpan="3"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הפחתת הסכום שאושר בהתחייבות מספר...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530683"/>
                  </a:ext>
                </a:extLst>
              </a:tr>
              <a:tr h="287839">
                <a:tc gridSpan="3">
                  <a:txBody>
                    <a:bodyPr/>
                    <a:lstStyle/>
                    <a:p>
                      <a:pPr algn="r" rtl="1" fontAlgn="ctr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סה"כ הגדלה מומלצת ב 100% כולל מע"מ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5956" marR="5956" marT="59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26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5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7985" y="505438"/>
            <a:ext cx="9908615" cy="5307988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3200" b="1" dirty="0"/>
              <a:t>בקרת חשבונות</a:t>
            </a:r>
          </a:p>
          <a:p>
            <a:pPr marL="0" indent="0" algn="just">
              <a:lnSpc>
                <a:spcPct val="150000"/>
              </a:lnSpc>
              <a:buClr>
                <a:srgbClr val="C00000"/>
              </a:buClr>
              <a:buNone/>
            </a:pPr>
            <a:r>
              <a:rPr lang="he-IL" dirty="0"/>
              <a:t>רשות מקומית המבקשת לקבל תשלום בגין חשבונות ביצוע</a:t>
            </a:r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he-IL" dirty="0">
                <a:solidFill>
                  <a:schemeClr val="tx1"/>
                </a:solidFill>
              </a:rPr>
              <a:t>או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תכנון פרויקט או סימון והתקני בטיחות מאושרים, אשר עבורם קיימת התחייבות חתומה,</a:t>
            </a:r>
            <a:r>
              <a:rPr lang="he-IL" dirty="0"/>
              <a:t> תעביר את הנדרש במייל ל</a:t>
            </a:r>
            <a:r>
              <a:rPr lang="he-IL" u="sng" dirty="0">
                <a:solidFill>
                  <a:schemeClr val="accent1">
                    <a:lumMod val="75000"/>
                  </a:schemeClr>
                </a:solidFill>
              </a:rPr>
              <a:t>חברת הבקרה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e-IL" dirty="0"/>
              <a:t>ובמקביל תקים דרישת תשלום ותסרוק את נספח א במרכבה.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869" y="5281831"/>
            <a:ext cx="1414395" cy="90838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71E92B2-95EF-41CF-B8FF-5E1CD50D1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600" y="1306532"/>
            <a:ext cx="392883" cy="415017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59EFDC24-88DB-4785-B3B5-69BBA832D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79D3537-9CA6-41B8-9491-03A3CB6FA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65" y="5406811"/>
            <a:ext cx="16765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722" y="505438"/>
            <a:ext cx="10370879" cy="5444699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3200" b="1" dirty="0"/>
              <a:t>בקרת חשבונות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מסמכים נדרשים לדרישת תשלום ראשונה- תכנון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ציון שם הפרויקט ומס' ההתחייבות של מת"ח ע"ג נספח א' (בנוהל מופיע כנספח ג') + עותק ההתחייבות.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rPr>
              <a:t>גבולות הקטע המתוכנן (תיאור מילולי וציון ע"ג מפה)- לציין אורך ורוחב כביש.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אומדן תכנון הפרויקט הכולל עד מוכנות ל</a:t>
            </a:r>
            <a:r>
              <a:rPr lang="he-I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rPr>
              <a:t>מכרז.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חוזים או הזמנות עבודה תוך ציון אבני דרך.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rPr>
              <a:t>חשבונות מפורטים לפי אבני דרך.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he-IL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he-IL" sz="2400" dirty="0"/>
          </a:p>
          <a:p>
            <a:pPr marL="0" indent="0">
              <a:buClr>
                <a:srgbClr val="C00000"/>
              </a:buClr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22" y="5041754"/>
            <a:ext cx="1414395" cy="90838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A07EE7E-2CF1-4B38-B4B1-EF10E331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600" y="1146298"/>
            <a:ext cx="396274" cy="41456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15F1361-D9B4-45D2-8853-6037C6764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400" y="3429000"/>
            <a:ext cx="2615411" cy="11430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9A3AF-5919-4151-A519-EDFAFE066E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5728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4366" y="0"/>
            <a:ext cx="10138777" cy="6687082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3200" b="1" dirty="0"/>
              <a:t>בקרת חשבונות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he-IL" b="1" dirty="0"/>
              <a:t>מסמכים נדרשים לדרישת תשלום ראשונה- ביצוע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he-IL" sz="1800" dirty="0"/>
              <a:t>ציון שם הפרויקט ומספר התחייבות של מת"ח על גבי נספח א'</a:t>
            </a:r>
            <a:r>
              <a:rPr lang="he-IL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(בנוהל מופיע כנספח ג') </a:t>
            </a:r>
            <a:r>
              <a:rPr lang="he-IL" sz="1800" dirty="0"/>
              <a:t>+ עותק ההתחייבות</a:t>
            </a:r>
          </a:p>
          <a:p>
            <a:pPr marL="514350" indent="-514350">
              <a:buClr>
                <a:srgbClr val="C00000"/>
              </a:buClr>
              <a:buAutoNum type="arabicPeriod"/>
            </a:pPr>
            <a:r>
              <a:rPr lang="he-IL" sz="1800" dirty="0"/>
              <a:t>אומדן פרויקט הביצוע הכולל</a:t>
            </a:r>
          </a:p>
          <a:p>
            <a:pPr marL="514350" indent="-514350">
              <a:buClr>
                <a:srgbClr val="C00000"/>
              </a:buClr>
              <a:buAutoNum type="arabicPeriod"/>
            </a:pPr>
            <a:r>
              <a:rPr lang="he-IL" sz="1800" dirty="0"/>
              <a:t>גבולות הקטע המבוצע (תיאור מילולי וציון ע"ג מפה)</a:t>
            </a:r>
          </a:p>
          <a:p>
            <a:pPr marL="514350" indent="-514350">
              <a:buClr>
                <a:srgbClr val="C00000"/>
              </a:buClr>
              <a:buAutoNum type="arabicPeriod"/>
            </a:pPr>
            <a:r>
              <a:rPr lang="he-IL" sz="1800" dirty="0"/>
              <a:t>צו התחלת עבודה</a:t>
            </a:r>
          </a:p>
          <a:p>
            <a:pPr marL="514350" indent="-514350">
              <a:buClr>
                <a:srgbClr val="C00000"/>
              </a:buClr>
              <a:buAutoNum type="arabicPeriod"/>
            </a:pPr>
            <a:r>
              <a:rPr lang="he-IL" sz="1800" dirty="0"/>
              <a:t>פרוטוקול ועדת מכרזים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</a:pPr>
            <a:r>
              <a:rPr lang="he-IL" sz="1800" dirty="0"/>
              <a:t>חוזים או הזמנות עבודה תוך ציון אבני דרך וכתבי כמויות מפורטים וחתומים ע"י הקבלן ונציג הרשות המקומית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</a:pPr>
            <a:r>
              <a:rPr lang="he-IL" sz="1800" dirty="0"/>
              <a:t>חשבונות מפורטים- חשבונית מס מפורטת/ חשבונית עסקה + הצהרה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</a:pPr>
            <a:r>
              <a:rPr lang="he-IL" sz="1800" dirty="0"/>
              <a:t>תכניות תנועה מאושרות חתומות ע"י רשות תמרור/</a:t>
            </a:r>
            <a:r>
              <a:rPr lang="he-IL" sz="1800" dirty="0" err="1"/>
              <a:t>מפע"ת</a:t>
            </a:r>
            <a:endParaRPr lang="he-IL" sz="1800" dirty="0"/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</a:pPr>
            <a:r>
              <a:rPr lang="he-IL" sz="1800" dirty="0"/>
              <a:t>תוכנית תנוחה צבעונית של הפרויקט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</a:pPr>
            <a:r>
              <a:rPr lang="he-IL" sz="1800" dirty="0"/>
              <a:t>צילום שילוט באתר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</a:pPr>
            <a:r>
              <a:rPr lang="he-IL" sz="1800" dirty="0"/>
              <a:t>תוכנית סטטוטורית מאושרת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</a:pPr>
            <a:r>
              <a:rPr lang="he-IL" sz="1800" dirty="0"/>
              <a:t>היתר חפירה-אישורי רשויות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</a:pPr>
            <a:r>
              <a:rPr lang="he-IL" sz="1800" dirty="0"/>
              <a:t>אישור משטרה ותוכנית הסדרי תנועה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</a:pPr>
            <a:r>
              <a:rPr lang="he-IL" sz="1800" dirty="0"/>
              <a:t>אבני דרך (תכולות) לפרויקט- תחילת פרויקט ועד סיום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</a:pPr>
            <a:r>
              <a:rPr lang="he-IL" sz="1800" dirty="0" err="1"/>
              <a:t>תב"ר</a:t>
            </a:r>
            <a:endParaRPr lang="he-IL" sz="1800" dirty="0"/>
          </a:p>
          <a:p>
            <a:pPr marL="514350" indent="-514350">
              <a:buClr>
                <a:srgbClr val="C00000"/>
              </a:buClr>
              <a:buAutoNum type="arabicPeriod"/>
            </a:pPr>
            <a:endParaRPr lang="he-IL" sz="24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407" y="5285043"/>
            <a:ext cx="1414395" cy="90838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A07EE7E-2CF1-4B38-B4B1-EF10E331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600" y="1159585"/>
            <a:ext cx="396274" cy="4145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B9E11C1-39B8-4C69-B3CA-965EE77A0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6EB2C29-5EB2-4A06-9256-1D6F64DD3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56" y="5410023"/>
            <a:ext cx="16765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509" y="102035"/>
            <a:ext cx="10953092" cy="5307988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3200" b="1" dirty="0"/>
              <a:t>בקרת חשבונות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he-IL" b="1" dirty="0"/>
              <a:t>מסמכים נדרשים לדרישת תשלום חלקי- ביצוע</a:t>
            </a:r>
          </a:p>
          <a:p>
            <a:pPr marL="457200" indent="-457200">
              <a:buClr>
                <a:srgbClr val="C00000"/>
              </a:buClr>
              <a:buAutoNum type="arabicPeriod"/>
            </a:pPr>
            <a:r>
              <a:rPr lang="he-IL" sz="2400" dirty="0"/>
              <a:t>ציון שם הפרויקט ומספר התחייבות של מת"ח על גבי נספח א'(בנוהל מופיע כנספח ג') + עותק ההתחייבות</a:t>
            </a:r>
          </a:p>
          <a:p>
            <a:pPr marL="514350" indent="-514350">
              <a:buClr>
                <a:srgbClr val="C00000"/>
              </a:buClr>
              <a:buAutoNum type="arabicPeriod"/>
            </a:pPr>
            <a:r>
              <a:rPr lang="he-IL" sz="2400" dirty="0"/>
              <a:t>סקיצות/תוכנית </a:t>
            </a:r>
            <a:r>
              <a:rPr lang="he-IL" sz="2400" dirty="0" err="1"/>
              <a:t>אזמייד</a:t>
            </a:r>
            <a:endParaRPr lang="he-IL" sz="2400" dirty="0"/>
          </a:p>
          <a:p>
            <a:pPr marL="514350" indent="-514350">
              <a:buClr>
                <a:srgbClr val="C00000"/>
              </a:buClr>
              <a:buAutoNum type="arabicPeriod"/>
            </a:pPr>
            <a:r>
              <a:rPr lang="he-IL" sz="2400" dirty="0"/>
              <a:t>חשבון מפורט+ חשבונית מס/חשבון עסקה+ הצהרה חתומה ע"י גזבר וע"י הקבלן/המתכנן</a:t>
            </a:r>
          </a:p>
          <a:p>
            <a:pPr marL="514350" indent="-514350">
              <a:buClr>
                <a:srgbClr val="C00000"/>
              </a:buClr>
              <a:buAutoNum type="arabicPeriod"/>
            </a:pPr>
            <a:r>
              <a:rPr lang="he-IL" sz="2400" dirty="0"/>
              <a:t>במידה ויש חריגות- נדרש התייחסות מתכננים. יש להגיש ניתוח מחיר לאישור עקרוני של משרד התחבורה, לפני ביצוע העבודה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407" y="5285043"/>
            <a:ext cx="1414395" cy="90838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A07EE7E-2CF1-4B38-B4B1-EF10E331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600" y="1159585"/>
            <a:ext cx="396274" cy="414564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4B9E11C1-39B8-4C69-B3CA-965EE77A0D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6EB2C29-5EB2-4A06-9256-1D6F64DD3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256" y="5410023"/>
            <a:ext cx="16765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9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3137" y="505438"/>
            <a:ext cx="10803463" cy="5444699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3200" b="1" dirty="0"/>
              <a:t>בקרת חשבונות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מסמכים נדרשים לדרישת תשלום – סימון והתקני בטיחות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  <a:defRPr/>
            </a:pPr>
            <a:r>
              <a:rPr lang="he-IL" sz="2400" dirty="0">
                <a:solidFill>
                  <a:schemeClr val="tx1"/>
                </a:solidFill>
              </a:rPr>
              <a:t>ציון שם הפרויקט ומספר התחייבות של מת"ח על גבי נספח א' (בנוהל מופיע כנספח ג') +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he-IL" sz="2400" dirty="0">
                <a:solidFill>
                  <a:schemeClr val="tx1"/>
                </a:solidFill>
              </a:rPr>
              <a:t>עותק ההתחייבות מאותה שנה בה בוצעה העבודה. 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  <a:defRPr/>
            </a:pPr>
            <a:r>
              <a:rPr lang="he-IL" sz="2400" dirty="0">
                <a:solidFill>
                  <a:schemeClr val="tx1"/>
                </a:solidFill>
              </a:rPr>
              <a:t>הצהרת ראש הרשות שהוא יודע כי תוקף ההתחייבות היא ל- 12 חודשים.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חשבונות מפורטים וחתומים.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2400" dirty="0">
                <a:solidFill>
                  <a:schemeClr val="tx1"/>
                </a:solidFill>
                <a:cs typeface="Arial" panose="020B0604020202020204" pitchFamily="34" charset="0"/>
              </a:rPr>
              <a:t>סקיצות/תצ"א ולציין מיקום העבודות שבוצעו.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2400" dirty="0">
                <a:solidFill>
                  <a:schemeClr val="tx1"/>
                </a:solidFill>
                <a:cs typeface="Arial" panose="020B0604020202020204" pitchFamily="34" charset="0"/>
              </a:rPr>
              <a:t>תמונות מהשטח בזמן ביצוע.</a:t>
            </a:r>
            <a:endParaRPr lang="he-IL" sz="2400" dirty="0"/>
          </a:p>
          <a:p>
            <a:pPr marL="0" indent="0">
              <a:buClr>
                <a:srgbClr val="C00000"/>
              </a:buClr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273" y="5281831"/>
            <a:ext cx="1414395" cy="90838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A07EE7E-2CF1-4B38-B4B1-EF10E331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2589" y="1136138"/>
            <a:ext cx="396274" cy="4145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B223E6-EAE5-4B90-8DFA-98879AB3A9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3A4F6A2-C156-4C71-832D-FC35FC30A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629" y="3174197"/>
            <a:ext cx="2893255" cy="216994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2AB85B9-F3D8-40F5-9A78-08359CD058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712" y="5459238"/>
            <a:ext cx="16765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8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255" y="44043"/>
            <a:ext cx="11022345" cy="6643039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2400" b="1" dirty="0"/>
              <a:t>בקרת חשבונות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sz="2400" b="1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מסמכים נדרשים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לחשבון </a:t>
            </a:r>
            <a:r>
              <a:rPr lang="he-IL" sz="2400" b="1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ביצוע סופי:</a:t>
            </a: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18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אישור מסירה חתום ע"י הרשות המקומית.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e-IL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תוכניות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as made</a:t>
            </a:r>
            <a:r>
              <a:rPr kumimoji="0" lang="he-IL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18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סקיצות וחישובי כמויות.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e-IL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יומני עבודה חתומים.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18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טופס העדר תביעות.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18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תוכנית הסדרי תנועה ואישור משטרה.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18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תעודות בדיקות טיב ביצוע.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18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התייחסות </a:t>
            </a:r>
            <a:r>
              <a:rPr lang="he-IL" sz="1800" dirty="0" err="1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מנה"פ</a:t>
            </a:r>
            <a:r>
              <a:rPr lang="he-IL" sz="18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 לביצוע בפועל לפי תכולת פרויקט מאושרת.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18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דו"ח פיקוח עליון.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18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בדיקות מעבדה.</a:t>
            </a:r>
          </a:p>
          <a:p>
            <a:pPr marL="0" indent="0">
              <a:buClr>
                <a:srgbClr val="C00000"/>
              </a:buClr>
              <a:buNone/>
              <a:defRPr/>
            </a:pPr>
            <a:r>
              <a:rPr lang="he-IL" sz="2000" b="1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מסמכים נדרשים לחשבון תכנון סופי:</a:t>
            </a:r>
          </a:p>
          <a:p>
            <a:pPr marL="457200" indent="-457200">
              <a:buClr>
                <a:srgbClr val="C00000"/>
              </a:buClr>
              <a:buAutoNum type="arabicPeriod"/>
              <a:defRPr/>
            </a:pPr>
            <a:r>
              <a:rPr lang="he-IL" sz="18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אישור תיאום תשתיות.</a:t>
            </a:r>
          </a:p>
          <a:p>
            <a:pPr marL="457200" indent="-457200">
              <a:buClr>
                <a:srgbClr val="C00000"/>
              </a:buClr>
              <a:buAutoNum type="arabicPeriod"/>
              <a:defRPr/>
            </a:pPr>
            <a:r>
              <a:rPr lang="he-IL" sz="18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תוכנית תנועה מאושרת.</a:t>
            </a:r>
          </a:p>
          <a:p>
            <a:pPr marL="457200" indent="-457200">
              <a:buClr>
                <a:srgbClr val="C00000"/>
              </a:buClr>
              <a:buAutoNum type="arabicPeriod"/>
              <a:defRPr/>
            </a:pPr>
            <a:r>
              <a:rPr lang="he-IL" sz="18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תוכנית תכנון/ סטטוס תכנון.</a:t>
            </a:r>
          </a:p>
          <a:p>
            <a:pPr marL="457200" indent="-457200">
              <a:buClr>
                <a:srgbClr val="C00000"/>
              </a:buClr>
              <a:buAutoNum type="arabicPeriod"/>
              <a:defRPr/>
            </a:pPr>
            <a:r>
              <a:rPr lang="he-IL" sz="18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תוצר תכנון ותכנית תנועה מאושרת.</a:t>
            </a:r>
          </a:p>
          <a:p>
            <a:pPr marL="0" indent="0">
              <a:buClr>
                <a:srgbClr val="C00000"/>
              </a:buClr>
              <a:buNone/>
              <a:defRPr/>
            </a:pPr>
            <a:endParaRPr lang="he-IL" sz="2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endParaRPr kumimoji="0" lang="he-IL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he-IL" sz="2400" dirty="0"/>
          </a:p>
          <a:p>
            <a:pPr marL="0" indent="0">
              <a:buClr>
                <a:srgbClr val="C00000"/>
              </a:buClr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983" y="5281831"/>
            <a:ext cx="1414395" cy="90838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A07EE7E-2CF1-4B38-B4B1-EF10E331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600" y="1096280"/>
            <a:ext cx="396274" cy="41456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7337E58-D241-431D-AAFC-0DB33E8D7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BF766D1-5B5F-400A-8A43-514ACA0F6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6600" y="4389337"/>
            <a:ext cx="396274" cy="41456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71FF7AF4-BDAB-4427-8BEB-8F97CB9087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803" y="5406811"/>
            <a:ext cx="16765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5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7985" y="515712"/>
            <a:ext cx="9908615" cy="6342288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3200" b="1" dirty="0"/>
              <a:t>בקרת חשבונות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חשוב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החשבונות המוגשים צריכים להיות תואמים להתחייבות.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לשים לב </a:t>
            </a:r>
            <a:r>
              <a:rPr kumimoji="0" 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לת</a:t>
            </a:r>
            <a:r>
              <a:rPr lang="he-IL" sz="24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וקף ההתחייבות.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24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יש לצרף לכל דיווח חשבונית מס / חשבון עסקה+ הצהרת מדווח מזומן לצרכי מס ערך מוסף- חתומה ע"י הרשות וע"י הספק.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24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טבלה מרכזת עם שם הספק, תחום, סכום מצטבר, סכום לחשבון זה וסה"כ</a:t>
            </a:r>
            <a:r>
              <a:rPr lang="he-I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rPr>
              <a:t>.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rPr>
              <a:t>לא ניתן לדווח חשבון ראשון וסופי כדיווח סופי, יש לדווח לפי אבני דרך: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lang="he-I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rPr>
              <a:t>א. עבודות עפר, קירות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lang="he-I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rPr>
              <a:t>ב. תשתיות תת קרקעיות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lang="he-I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rPr>
              <a:t>ג. מבנה כביש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lang="he-I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rPr>
              <a:t>ד. מדרכות ואספלט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r>
              <a:rPr lang="he-I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rPr>
              <a:t>ה. תמרורים וסימונים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endParaRPr lang="he-IL" sz="24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 panose="020B0604020202020204" pitchFamily="34" charset="0"/>
            </a:endParaRP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he-IL" sz="2400" dirty="0"/>
          </a:p>
          <a:p>
            <a:pPr marL="0" indent="0">
              <a:buClr>
                <a:srgbClr val="C00000"/>
              </a:buClr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576" y="5243969"/>
            <a:ext cx="1414395" cy="90838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A07EE7E-2CF1-4B38-B4B1-EF10E331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600" y="1096280"/>
            <a:ext cx="396274" cy="41456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CCD45EF-5656-4192-89AA-4F8C9D03A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2F18AEA4-06FB-44D7-9C5C-5463B89414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328" y="5361090"/>
            <a:ext cx="16765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6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7B2C9E05-0E4E-4142-A563-5CD89DFD4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158879"/>
              </p:ext>
            </p:extLst>
          </p:nvPr>
        </p:nvGraphicFramePr>
        <p:xfrm>
          <a:off x="1195753" y="478302"/>
          <a:ext cx="10621108" cy="5978775"/>
        </p:xfrm>
        <a:graphic>
          <a:graphicData uri="http://schemas.openxmlformats.org/drawingml/2006/table">
            <a:tbl>
              <a:tblPr rtl="1"/>
              <a:tblGrid>
                <a:gridCol w="1271051">
                  <a:extLst>
                    <a:ext uri="{9D8B030D-6E8A-4147-A177-3AD203B41FA5}">
                      <a16:colId xmlns:a16="http://schemas.microsoft.com/office/drawing/2014/main" val="642190552"/>
                    </a:ext>
                  </a:extLst>
                </a:gridCol>
                <a:gridCol w="1236227">
                  <a:extLst>
                    <a:ext uri="{9D8B030D-6E8A-4147-A177-3AD203B41FA5}">
                      <a16:colId xmlns:a16="http://schemas.microsoft.com/office/drawing/2014/main" val="436113877"/>
                    </a:ext>
                  </a:extLst>
                </a:gridCol>
                <a:gridCol w="1828222">
                  <a:extLst>
                    <a:ext uri="{9D8B030D-6E8A-4147-A177-3AD203B41FA5}">
                      <a16:colId xmlns:a16="http://schemas.microsoft.com/office/drawing/2014/main" val="2143968900"/>
                    </a:ext>
                  </a:extLst>
                </a:gridCol>
                <a:gridCol w="1479991">
                  <a:extLst>
                    <a:ext uri="{9D8B030D-6E8A-4147-A177-3AD203B41FA5}">
                      <a16:colId xmlns:a16="http://schemas.microsoft.com/office/drawing/2014/main" val="2881038067"/>
                    </a:ext>
                  </a:extLst>
                </a:gridCol>
                <a:gridCol w="1845635">
                  <a:extLst>
                    <a:ext uri="{9D8B030D-6E8A-4147-A177-3AD203B41FA5}">
                      <a16:colId xmlns:a16="http://schemas.microsoft.com/office/drawing/2014/main" val="571864243"/>
                    </a:ext>
                  </a:extLst>
                </a:gridCol>
                <a:gridCol w="1479991">
                  <a:extLst>
                    <a:ext uri="{9D8B030D-6E8A-4147-A177-3AD203B41FA5}">
                      <a16:colId xmlns:a16="http://schemas.microsoft.com/office/drawing/2014/main" val="1346666538"/>
                    </a:ext>
                  </a:extLst>
                </a:gridCol>
                <a:gridCol w="1479991">
                  <a:extLst>
                    <a:ext uri="{9D8B030D-6E8A-4147-A177-3AD203B41FA5}">
                      <a16:colId xmlns:a16="http://schemas.microsoft.com/office/drawing/2014/main" val="1899125047"/>
                    </a:ext>
                  </a:extLst>
                </a:gridCol>
              </a:tblGrid>
              <a:tr h="263416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he-IL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206795"/>
                  </a:ext>
                </a:extLst>
              </a:tr>
              <a:tr h="306861">
                <a:tc>
                  <a:txBody>
                    <a:bodyPr/>
                    <a:lstStyle/>
                    <a:p>
                      <a:pPr algn="l" rtl="0" fontAlgn="b"/>
                      <a:endParaRPr lang="he-IL" sz="14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242140"/>
                  </a:ext>
                </a:extLst>
              </a:tr>
              <a:tr h="388731">
                <a:tc gridSpan="3"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ממצאי בדיקת אומדן</a:t>
                      </a: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103781"/>
                  </a:ext>
                </a:extLst>
              </a:tr>
              <a:tr h="255718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073171"/>
                  </a:ext>
                </a:extLst>
              </a:tr>
              <a:tr h="255718">
                <a:tc gridSpan="2"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פרקים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מהות הפרק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סכום מבוקש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הפחתה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סכום מומלץ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הערות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168564"/>
                  </a:ext>
                </a:extLst>
              </a:tr>
              <a:tr h="24293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192156"/>
                  </a:ext>
                </a:extLst>
              </a:tr>
              <a:tr h="24293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242128"/>
                  </a:ext>
                </a:extLst>
              </a:tr>
              <a:tr h="24293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864150"/>
                  </a:ext>
                </a:extLst>
              </a:tr>
              <a:tr h="24293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560772"/>
                  </a:ext>
                </a:extLst>
              </a:tr>
              <a:tr h="255718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805644"/>
                  </a:ext>
                </a:extLst>
              </a:tr>
              <a:tr h="255718">
                <a:tc gridSpan="3">
                  <a:txBody>
                    <a:bodyPr/>
                    <a:lstStyle/>
                    <a:p>
                      <a:pPr algn="ct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סה"כ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     -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            -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  -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6766419"/>
                  </a:ext>
                </a:extLst>
              </a:tr>
              <a:tr h="242932">
                <a:tc rowSpan="3">
                  <a:txBody>
                    <a:bodyPr/>
                    <a:lstStyle/>
                    <a:p>
                      <a:pPr algn="ctr" rtl="1" fontAlgn="ctr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נלוות</a:t>
                      </a:r>
                    </a:p>
                  </a:txBody>
                  <a:tcPr marL="9330" marR="9330" marT="93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ניהול ופיקוח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-   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-   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409329"/>
                  </a:ext>
                </a:extLst>
              </a:tr>
              <a:tr h="24293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הסדרי תנועה 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-   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1518611"/>
                  </a:ext>
                </a:extLst>
              </a:tr>
              <a:tr h="255718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בצ"מ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%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-   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-   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212383"/>
                  </a:ext>
                </a:extLst>
              </a:tr>
              <a:tr h="268503">
                <a:tc gridSpan="3"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סה"כ אומדן לא מע"מ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-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-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85537"/>
                  </a:ext>
                </a:extLst>
              </a:tr>
              <a:tr h="268503">
                <a:tc gridSpan="3">
                  <a:txBody>
                    <a:bodyPr/>
                    <a:lstStyle/>
                    <a:p>
                      <a:pPr algn="ct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מע"מ 17%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 -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-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228758"/>
                  </a:ext>
                </a:extLst>
              </a:tr>
              <a:tr h="268503"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1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סה"כ אומדן כולל מע"מ</a:t>
                      </a:r>
                    </a:p>
                  </a:txBody>
                  <a:tcPr marL="9330" marR="9330" marT="933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  -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               - 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he-IL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330" marR="9330" marT="93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153703"/>
                  </a:ext>
                </a:extLst>
              </a:tr>
              <a:tr h="263416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2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827562"/>
                  </a:ext>
                </a:extLst>
              </a:tr>
              <a:tr h="242932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1100" b="1" i="0" u="sng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הערות:</a:t>
                      </a: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818815"/>
                  </a:ext>
                </a:extLst>
              </a:tr>
              <a:tr h="242932">
                <a:tc gridSpan="4">
                  <a:txBody>
                    <a:bodyPr/>
                    <a:lstStyle/>
                    <a:p>
                      <a:pPr algn="r" rtl="1" fontAlgn="b"/>
                      <a:r>
                        <a:rPr lang="he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יש להוסיף הערה במקרה של עלויות חריגות בפרויקט/הערות בנוגע לתכנון או חלוקת הפרויקט</a:t>
                      </a: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308638"/>
                  </a:ext>
                </a:extLst>
              </a:tr>
              <a:tr h="242932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672512"/>
                  </a:ext>
                </a:extLst>
              </a:tr>
              <a:tr h="242932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929908"/>
                  </a:ext>
                </a:extLst>
              </a:tr>
              <a:tr h="242932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330" marR="9330" marT="93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0058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1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7985" y="505439"/>
            <a:ext cx="9908615" cy="744242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3200" b="1" dirty="0"/>
              <a:t>אנשי קשר חברות בקרה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he-IL" sz="2400" dirty="0"/>
          </a:p>
          <a:p>
            <a:pPr marL="0" indent="0">
              <a:buClr>
                <a:srgbClr val="C00000"/>
              </a:buClr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12" y="5265418"/>
            <a:ext cx="1414395" cy="90838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A305E63-D8E8-43E0-BBF1-92DBF82C6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7F8D9D1-A25F-488A-8CBF-680C27C9B9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835397"/>
              </p:ext>
            </p:extLst>
          </p:nvPr>
        </p:nvGraphicFramePr>
        <p:xfrm>
          <a:off x="1158844" y="1266094"/>
          <a:ext cx="10555636" cy="3106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408">
                  <a:extLst>
                    <a:ext uri="{9D8B030D-6E8A-4147-A177-3AD203B41FA5}">
                      <a16:colId xmlns:a16="http://schemas.microsoft.com/office/drawing/2014/main" val="1583344874"/>
                    </a:ext>
                  </a:extLst>
                </a:gridCol>
                <a:gridCol w="1738340">
                  <a:extLst>
                    <a:ext uri="{9D8B030D-6E8A-4147-A177-3AD203B41FA5}">
                      <a16:colId xmlns:a16="http://schemas.microsoft.com/office/drawing/2014/main" val="197347310"/>
                    </a:ext>
                  </a:extLst>
                </a:gridCol>
                <a:gridCol w="2876488">
                  <a:extLst>
                    <a:ext uri="{9D8B030D-6E8A-4147-A177-3AD203B41FA5}">
                      <a16:colId xmlns:a16="http://schemas.microsoft.com/office/drawing/2014/main" val="902242734"/>
                    </a:ext>
                  </a:extLst>
                </a:gridCol>
                <a:gridCol w="1900223">
                  <a:extLst>
                    <a:ext uri="{9D8B030D-6E8A-4147-A177-3AD203B41FA5}">
                      <a16:colId xmlns:a16="http://schemas.microsoft.com/office/drawing/2014/main" val="2372831463"/>
                    </a:ext>
                  </a:extLst>
                </a:gridCol>
                <a:gridCol w="2349177">
                  <a:extLst>
                    <a:ext uri="{9D8B030D-6E8A-4147-A177-3AD203B41FA5}">
                      <a16:colId xmlns:a16="http://schemas.microsoft.com/office/drawing/2014/main" val="2571937772"/>
                    </a:ext>
                  </a:extLst>
                </a:gridCol>
              </a:tblGrid>
              <a:tr h="730202"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פלאפון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טלפון משרד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מייל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שם איש קשר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4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חברת הבקרה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49612922"/>
                  </a:ext>
                </a:extLst>
              </a:tr>
              <a:tr h="730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054-5892045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03-5661266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aviad@danaeng.co.il</a:t>
                      </a:r>
                      <a:endParaRPr lang="en-US" sz="2000" b="0" i="0" u="sng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אביעד כהן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דנה הנדסה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92232163"/>
                  </a:ext>
                </a:extLst>
              </a:tr>
              <a:tr h="7302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050-5027542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 </a:t>
                      </a:r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03-6326699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irina@sohlberg.co.il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אירינה</a:t>
                      </a:r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קורץ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סולברג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5593263"/>
                  </a:ext>
                </a:extLst>
              </a:tr>
              <a:tr h="915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 054-4602296</a:t>
                      </a:r>
                    </a:p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050-9006533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+mn-cs"/>
                        </a:rPr>
                        <a:t>04-8729898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cs typeface="+mn-cs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Adel@kpmeng.com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samah.sholi@kpmeng.com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עאדל דראושה</a:t>
                      </a:r>
                    </a:p>
                    <a:p>
                      <a:pPr algn="ctr" rtl="0" fontAlgn="ctr"/>
                      <a:r>
                        <a:rPr lang="he-I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סמאח שולי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he-IL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ק.פ.מ</a:t>
                      </a:r>
                      <a:endParaRPr lang="he-I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22946847"/>
                  </a:ext>
                </a:extLst>
              </a:tr>
            </a:tbl>
          </a:graphicData>
        </a:graphic>
      </p:graphicFrame>
      <p:pic>
        <p:nvPicPr>
          <p:cNvPr id="4" name="תמונה 3">
            <a:extLst>
              <a:ext uri="{FF2B5EF4-FFF2-40B4-BE49-F238E27FC236}">
                <a16:creationId xmlns:a16="http://schemas.microsoft.com/office/drawing/2014/main" id="{8E2B836D-82AD-4A53-B3FB-756A3472A1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712" y="5390398"/>
            <a:ext cx="16765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טבלה 5">
            <a:extLst>
              <a:ext uri="{FF2B5EF4-FFF2-40B4-BE49-F238E27FC236}">
                <a16:creationId xmlns:a16="http://schemas.microsoft.com/office/drawing/2014/main" id="{0F131261-010F-4FB0-AFCB-750B9B697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475738"/>
              </p:ext>
            </p:extLst>
          </p:nvPr>
        </p:nvGraphicFramePr>
        <p:xfrm>
          <a:off x="1266093" y="450166"/>
          <a:ext cx="10325686" cy="6091313"/>
        </p:xfrm>
        <a:graphic>
          <a:graphicData uri="http://schemas.openxmlformats.org/drawingml/2006/table">
            <a:tbl>
              <a:tblPr rtl="1"/>
              <a:tblGrid>
                <a:gridCol w="1457979">
                  <a:extLst>
                    <a:ext uri="{9D8B030D-6E8A-4147-A177-3AD203B41FA5}">
                      <a16:colId xmlns:a16="http://schemas.microsoft.com/office/drawing/2014/main" val="1250511474"/>
                    </a:ext>
                  </a:extLst>
                </a:gridCol>
                <a:gridCol w="1418034">
                  <a:extLst>
                    <a:ext uri="{9D8B030D-6E8A-4147-A177-3AD203B41FA5}">
                      <a16:colId xmlns:a16="http://schemas.microsoft.com/office/drawing/2014/main" val="2158845033"/>
                    </a:ext>
                  </a:extLst>
                </a:gridCol>
                <a:gridCol w="2097093">
                  <a:extLst>
                    <a:ext uri="{9D8B030D-6E8A-4147-A177-3AD203B41FA5}">
                      <a16:colId xmlns:a16="http://schemas.microsoft.com/office/drawing/2014/main" val="2834911273"/>
                    </a:ext>
                  </a:extLst>
                </a:gridCol>
                <a:gridCol w="1697646">
                  <a:extLst>
                    <a:ext uri="{9D8B030D-6E8A-4147-A177-3AD203B41FA5}">
                      <a16:colId xmlns:a16="http://schemas.microsoft.com/office/drawing/2014/main" val="3249432076"/>
                    </a:ext>
                  </a:extLst>
                </a:gridCol>
                <a:gridCol w="2117066">
                  <a:extLst>
                    <a:ext uri="{9D8B030D-6E8A-4147-A177-3AD203B41FA5}">
                      <a16:colId xmlns:a16="http://schemas.microsoft.com/office/drawing/2014/main" val="916091267"/>
                    </a:ext>
                  </a:extLst>
                </a:gridCol>
                <a:gridCol w="1537868">
                  <a:extLst>
                    <a:ext uri="{9D8B030D-6E8A-4147-A177-3AD203B41FA5}">
                      <a16:colId xmlns:a16="http://schemas.microsoft.com/office/drawing/2014/main" val="3632461463"/>
                    </a:ext>
                  </a:extLst>
                </a:gridCol>
              </a:tblGrid>
              <a:tr h="302971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176694"/>
                  </a:ext>
                </a:extLst>
              </a:tr>
              <a:tr h="478375">
                <a:tc gridSpan="4">
                  <a:txBody>
                    <a:bodyPr/>
                    <a:lstStyle/>
                    <a:p>
                      <a:pPr algn="r" rtl="1" fontAlgn="b"/>
                      <a:r>
                        <a:rPr lang="he-IL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אישורים שהתקבלו מהרשות: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048987"/>
                  </a:ext>
                </a:extLst>
              </a:tr>
              <a:tr h="318917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786849"/>
                  </a:ext>
                </a:extLst>
              </a:tr>
              <a:tr h="33486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אישור  </a:t>
                      </a:r>
                      <a:r>
                        <a:rPr lang="he-I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תכניות</a:t>
                      </a:r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תנועה ע"י </a:t>
                      </a:r>
                      <a:r>
                        <a:rPr lang="he-I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מפע"ת</a:t>
                      </a:r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או רשות תמרור מקומית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70149"/>
                  </a:ext>
                </a:extLst>
              </a:tr>
              <a:tr h="334864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אישור </a:t>
                      </a:r>
                      <a:r>
                        <a:rPr lang="he-I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סטטורי</a:t>
                      </a:r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(</a:t>
                      </a:r>
                      <a:r>
                        <a:rPr lang="he-I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תב"ע</a:t>
                      </a:r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3097075"/>
                  </a:ext>
                </a:extLst>
              </a:tr>
              <a:tr h="318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חברת חשמל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187071"/>
                  </a:ext>
                </a:extLst>
              </a:tr>
              <a:tr h="318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בזק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874736"/>
                  </a:ext>
                </a:extLst>
              </a:tr>
              <a:tr h="318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הוט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633650"/>
                  </a:ext>
                </a:extLst>
              </a:tr>
              <a:tr h="318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מקורות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4784657"/>
                  </a:ext>
                </a:extLst>
              </a:tr>
              <a:tr h="430537">
                <a:tc>
                  <a:txBody>
                    <a:bodyPr/>
                    <a:lstStyle/>
                    <a:p>
                      <a:pPr algn="ctr" rtl="0" fontAlgn="ctr"/>
                      <a:r>
                        <a:rPr lang="he-IL" sz="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רשות העתיקות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he-IL" sz="11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311856"/>
                  </a:ext>
                </a:extLst>
              </a:tr>
              <a:tr h="414592">
                <a:tc>
                  <a:txBody>
                    <a:bodyPr/>
                    <a:lstStyle/>
                    <a:p>
                      <a:pPr algn="ctr" rtl="0" fontAlgn="b"/>
                      <a:r>
                        <a:rPr lang="he-IL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rtl="1" fontAlgn="b"/>
                      <a:r>
                        <a:rPr lang="he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אישור ראש הרשות שניתן לתכנן/לבצע את הפרויקט בתקציב שאושר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443247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89480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662579"/>
                  </a:ext>
                </a:extLst>
              </a:tr>
              <a:tr h="382699">
                <a:tc gridSpan="5">
                  <a:txBody>
                    <a:bodyPr/>
                    <a:lstStyle/>
                    <a:p>
                      <a:pPr algn="r" rtl="1" fontAlgn="b"/>
                      <a:r>
                        <a:rPr lang="he-IL" sz="14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תמונות מהשטח + סימון הפרויקט על גבי תצ"א: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624061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5869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9234254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321676"/>
                  </a:ext>
                </a:extLst>
              </a:tr>
              <a:tr h="302971"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he-IL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380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09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7072BE75-132C-4EA5-9B02-A0E8117AB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907" y="5242574"/>
            <a:ext cx="1414395" cy="908383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4DED0DBE-20E7-4E4F-8208-1BF642E56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706" y="6060682"/>
            <a:ext cx="1414395" cy="85351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2AB34566-990A-4988-9885-B08FCD559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91419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090B8571-1BE9-4A18-B445-41698754A0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7714" y="5253847"/>
            <a:ext cx="1414395" cy="908383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8697F272-3DE9-4E64-AC56-29DC57089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776" y="6292350"/>
            <a:ext cx="1347333" cy="621846"/>
          </a:xfrm>
          <a:prstGeom prst="rect">
            <a:avLst/>
          </a:prstGeom>
        </p:spPr>
      </p:pic>
      <p:pic>
        <p:nvPicPr>
          <p:cNvPr id="15" name="Picture 7">
            <a:extLst>
              <a:ext uri="{FF2B5EF4-FFF2-40B4-BE49-F238E27FC236}">
                <a16:creationId xmlns:a16="http://schemas.microsoft.com/office/drawing/2014/main" id="{9B7DCB1A-2693-48A1-A7CA-3920A16E14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2100" y="6379613"/>
            <a:ext cx="1789211" cy="33492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C25FCB7D-192F-4E80-BD95-B7AADDB84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0928" y="6292350"/>
            <a:ext cx="16765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7985" y="505438"/>
            <a:ext cx="9908615" cy="658425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3200" b="1" dirty="0"/>
              <a:t>תוקף ההתחייבות</a:t>
            </a:r>
          </a:p>
          <a:p>
            <a:pPr algn="just" defTabSz="566738">
              <a:spcAft>
                <a:spcPct val="35000"/>
              </a:spcAft>
              <a:defRPr/>
            </a:pPr>
            <a:r>
              <a:rPr lang="he-IL" kern="0" dirty="0">
                <a:solidFill>
                  <a:srgbClr val="FFFFF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התחייבות תהיה תקפה למשך 3 שנים מיום חיובה במערכת המרכבה. למען הסר ספק, 3 שנים אלו יכללו גם את תקופת</a:t>
            </a:r>
            <a:endParaRPr lang="he-IL" kern="0" dirty="0">
              <a:solidFill>
                <a:prstClr val="white"/>
              </a:solidFill>
              <a:highlight>
                <a:srgbClr val="4BACC6"/>
              </a:highligh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869" y="5281831"/>
            <a:ext cx="1414395" cy="908383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59EFDC24-88DB-4785-B3B5-69BBA832D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79D3537-9CA6-41B8-9491-03A3CB6FA0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765" y="5406811"/>
            <a:ext cx="1676545" cy="658425"/>
          </a:xfrm>
          <a:prstGeom prst="rect">
            <a:avLst/>
          </a:prstGeom>
        </p:spPr>
      </p:pic>
      <p:sp>
        <p:nvSpPr>
          <p:cNvPr id="11" name="צורה חופשית 11">
            <a:extLst>
              <a:ext uri="{FF2B5EF4-FFF2-40B4-BE49-F238E27FC236}">
                <a16:creationId xmlns:a16="http://schemas.microsoft.com/office/drawing/2014/main" id="{84DEEFE6-D306-423D-AE6F-9216F14100D1}"/>
              </a:ext>
            </a:extLst>
          </p:cNvPr>
          <p:cNvSpPr/>
          <p:nvPr/>
        </p:nvSpPr>
        <p:spPr>
          <a:xfrm>
            <a:off x="522513" y="1227909"/>
            <a:ext cx="10995721" cy="4178902"/>
          </a:xfrm>
          <a:custGeom>
            <a:avLst/>
            <a:gdLst>
              <a:gd name="connsiteX0" fmla="*/ 0 w 7643192"/>
              <a:gd name="connsiteY0" fmla="*/ 93323 h 933227"/>
              <a:gd name="connsiteX1" fmla="*/ 93323 w 7643192"/>
              <a:gd name="connsiteY1" fmla="*/ 0 h 933227"/>
              <a:gd name="connsiteX2" fmla="*/ 7549869 w 7643192"/>
              <a:gd name="connsiteY2" fmla="*/ 0 h 933227"/>
              <a:gd name="connsiteX3" fmla="*/ 7643192 w 7643192"/>
              <a:gd name="connsiteY3" fmla="*/ 93323 h 933227"/>
              <a:gd name="connsiteX4" fmla="*/ 7643192 w 7643192"/>
              <a:gd name="connsiteY4" fmla="*/ 839904 h 933227"/>
              <a:gd name="connsiteX5" fmla="*/ 7549869 w 7643192"/>
              <a:gd name="connsiteY5" fmla="*/ 933227 h 933227"/>
              <a:gd name="connsiteX6" fmla="*/ 93323 w 7643192"/>
              <a:gd name="connsiteY6" fmla="*/ 933227 h 933227"/>
              <a:gd name="connsiteX7" fmla="*/ 0 w 7643192"/>
              <a:gd name="connsiteY7" fmla="*/ 839904 h 933227"/>
              <a:gd name="connsiteX8" fmla="*/ 0 w 7643192"/>
              <a:gd name="connsiteY8" fmla="*/ 93323 h 933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3192" h="933227">
                <a:moveTo>
                  <a:pt x="0" y="93323"/>
                </a:moveTo>
                <a:cubicBezTo>
                  <a:pt x="0" y="41782"/>
                  <a:pt x="41782" y="0"/>
                  <a:pt x="93323" y="0"/>
                </a:cubicBezTo>
                <a:lnTo>
                  <a:pt x="7549869" y="0"/>
                </a:lnTo>
                <a:cubicBezTo>
                  <a:pt x="7601410" y="0"/>
                  <a:pt x="7643192" y="41782"/>
                  <a:pt x="7643192" y="93323"/>
                </a:cubicBezTo>
                <a:lnTo>
                  <a:pt x="7643192" y="839904"/>
                </a:lnTo>
                <a:cubicBezTo>
                  <a:pt x="7643192" y="891445"/>
                  <a:pt x="7601410" y="933227"/>
                  <a:pt x="7549869" y="933227"/>
                </a:cubicBezTo>
                <a:lnTo>
                  <a:pt x="93323" y="933227"/>
                </a:lnTo>
                <a:cubicBezTo>
                  <a:pt x="41782" y="933227"/>
                  <a:pt x="0" y="891445"/>
                  <a:pt x="0" y="839904"/>
                </a:cubicBezTo>
                <a:lnTo>
                  <a:pt x="0" y="93323"/>
                </a:lnTo>
                <a:close/>
              </a:path>
            </a:pathLst>
          </a:custGeom>
          <a:noFill/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spcFirstLastPara="0" vert="horz" wrap="square" lIns="126504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Aft>
                <a:spcPct val="35000"/>
              </a:spcAft>
              <a:defRPr/>
            </a:pPr>
            <a:endParaRPr lang="he-IL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ECE7F9-612D-41ED-A5FC-CCD44FB522F2}"/>
              </a:ext>
            </a:extLst>
          </p:cNvPr>
          <p:cNvSpPr txBox="1"/>
          <p:nvPr/>
        </p:nvSpPr>
        <p:spPr>
          <a:xfrm>
            <a:off x="673765" y="1163863"/>
            <a:ext cx="10995721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התחייבות תהיה תקפה למשך 3 שנים מיום חיובה במערכת המרכבה,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כפי שמופיע </a:t>
            </a:r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במערכת מרכבה בשם "תאריך תוקף התחייבות (חוזה)".</a:t>
            </a:r>
          </a:p>
          <a:p>
            <a:pPr algn="ctr"/>
            <a:endParaRPr lang="he-IL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algn="ctr"/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למען הסר ספק, 3 שנים אלו יכללו גם את תקופת הגשת, בחינת, אישור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ותשלום החשבונות בגין ההתחייבות האמורה.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algn="ctr"/>
            <a:endParaRPr lang="he-IL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algn="ctr"/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לאחר תקופה זו, ההתחייבות תתבטל ללא הודעה מוקדמת/נוספת,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דרישות תשלום שיוגשו לא יאושרו ויהא על הרשות לשאת בעלויות ממקורותיה.</a:t>
            </a:r>
          </a:p>
          <a:p>
            <a:pPr algn="ctr"/>
            <a:endParaRPr lang="he-IL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algn="ctr"/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התחייבות שתינתן לרשות מקומית, </a:t>
            </a:r>
            <a:r>
              <a:rPr lang="he-IL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עבור סימון והתקנים</a:t>
            </a:r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, תהיה תקפה </a:t>
            </a:r>
            <a:b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</a:br>
            <a:r>
              <a:rPr lang="he-IL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למשך 12 חודשים מיום חיובה, ולא למשך 3 שנים כמו שאר ההתחייבויות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1680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7985" y="505438"/>
            <a:ext cx="9908615" cy="4396153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3200" b="1" dirty="0"/>
              <a:t>תפקידי הבקרה</a:t>
            </a:r>
            <a:endParaRPr lang="he-IL" sz="3200" dirty="0"/>
          </a:p>
          <a:p>
            <a:pPr marL="0" indent="0">
              <a:buClr>
                <a:srgbClr val="C00000"/>
              </a:buClr>
              <a:buNone/>
            </a:pPr>
            <a:r>
              <a:rPr lang="he-IL" dirty="0"/>
              <a:t>בקרת אומדנים</a:t>
            </a:r>
            <a:endParaRPr lang="he-IL" sz="2800" dirty="0"/>
          </a:p>
          <a:p>
            <a:pPr marL="0" indent="0">
              <a:buClr>
                <a:srgbClr val="C00000"/>
              </a:buClr>
              <a:buNone/>
            </a:pPr>
            <a:r>
              <a:rPr lang="he-IL" sz="2800" dirty="0"/>
              <a:t>בקרת חשבונות</a:t>
            </a:r>
          </a:p>
          <a:p>
            <a:pPr marL="0" indent="0">
              <a:buClr>
                <a:srgbClr val="C00000"/>
              </a:buClr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17" y="5266829"/>
            <a:ext cx="1414395" cy="90838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D20600E4-35CD-4409-BB11-08E3AC41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4458" y="1674491"/>
            <a:ext cx="397167" cy="415017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F71E92B2-95EF-41CF-B8FF-5E1CD50D1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68742" y="1117166"/>
            <a:ext cx="392883" cy="415017"/>
          </a:xfrm>
          <a:prstGeom prst="rect">
            <a:avLst/>
          </a:prstGeom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648EC5BE-E61B-4CD1-961C-1145ECFE7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7A010AE-3AA0-40EF-8B6A-92DD8E8DFC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712" y="5406811"/>
            <a:ext cx="16765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8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7985" y="505438"/>
            <a:ext cx="9908615" cy="4396153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3200" b="1" dirty="0"/>
              <a:t>בדיקת אומדני פרויקטים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מסמכים נדרשים לבדיקת פרויקט לתכנון</a:t>
            </a:r>
          </a:p>
          <a:p>
            <a:pPr marL="514350" marR="0" lvl="0" indent="-51435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2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rPr>
              <a:t>תב"ע</a:t>
            </a:r>
            <a:r>
              <a:rPr lang="he-I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rPr>
              <a:t> מאושרת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הצעות מחיר כולל אבני דרך מפורטו</a:t>
            </a:r>
            <a:r>
              <a:rPr lang="he-I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rPr>
              <a:t>ת/ ניתוח מפורט של שכר תכנון שיוגש על ידי מהנדס הרשות</a:t>
            </a:r>
            <a:endParaRPr kumimoji="0" lang="he-IL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rPr>
              <a:t>אומדן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הסבר על מהות הפרויקט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</a:rPr>
              <a:t>גבולות הקטע המבוצע (תרשים סביבה/ סימון מיקום הפרויקט ע"ג מפה)</a:t>
            </a:r>
            <a:endParaRPr kumimoji="0" lang="he-IL" sz="240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he-IL" sz="2400" dirty="0"/>
          </a:p>
          <a:p>
            <a:pPr marL="0" indent="0">
              <a:buClr>
                <a:srgbClr val="C00000"/>
              </a:buClr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701" y="5281831"/>
            <a:ext cx="1414395" cy="90838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A07EE7E-2CF1-4B38-B4B1-EF10E331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600" y="1138483"/>
            <a:ext cx="396274" cy="41456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64FE1AA-FD16-4578-99AB-B4F80B091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872F7A2-8997-486A-96CF-C17C58896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712" y="5406811"/>
            <a:ext cx="16765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4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0693" y="505438"/>
            <a:ext cx="10865908" cy="5854265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3200" b="1" dirty="0"/>
              <a:t>בדיקת </a:t>
            </a:r>
            <a:r>
              <a:rPr lang="he-IL" sz="3200" b="1" dirty="0" err="1"/>
              <a:t>אומדני</a:t>
            </a:r>
            <a:r>
              <a:rPr lang="he-IL" sz="3200" b="1" dirty="0"/>
              <a:t> פרויקטים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מסמכים נדרשים לבדיקת פרויקט לביצוע</a:t>
            </a:r>
          </a:p>
          <a:p>
            <a:pPr marL="457200" lvl="0" indent="-457200" algn="just">
              <a:buClr>
                <a:srgbClr val="C00000"/>
              </a:buClr>
              <a:buFont typeface="Arial" panose="020B0604020202020204" pitchFamily="34" charset="0"/>
              <a:buAutoNum type="arabicPeriod"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עותק תכנית סטטוטורית (</a:t>
            </a:r>
            <a:r>
              <a:rPr kumimoji="0" lang="he-IL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תב"ע</a:t>
            </a: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 מאושרת </a:t>
            </a:r>
            <a:r>
              <a:rPr lang="he-IL" sz="2400" dirty="0">
                <a:solidFill>
                  <a:schemeClr val="tx1"/>
                </a:solidFill>
              </a:rPr>
              <a:t>וחתומה ע"י מהנדס הרשות, או סימון הדרך המאושרת ב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GIS </a:t>
            </a:r>
            <a:r>
              <a:rPr lang="he-IL" sz="2400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he-IL" sz="2400" dirty="0">
                <a:solidFill>
                  <a:schemeClr val="tx1"/>
                </a:solidFill>
              </a:rPr>
              <a:t>מאושר וחתום ע״י מהנדס הרשות</a:t>
            </a:r>
            <a:endParaRPr kumimoji="0" lang="he-I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  <a:defRPr/>
            </a:pPr>
            <a:r>
              <a:rPr lang="he-IL" sz="2400" dirty="0">
                <a:solidFill>
                  <a:schemeClr val="tx1"/>
                </a:solidFill>
              </a:rPr>
              <a:t>תכנית תנועה מאושרת ע"י רשות תמרור/מפע"ת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24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תיק תכניות מפורטות לרבות חתכים, פרטים ותיאום מערכות.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  <a:defRPr/>
            </a:pPr>
            <a:r>
              <a:rPr lang="he-IL" sz="2400" dirty="0">
                <a:solidFill>
                  <a:schemeClr val="tx1"/>
                </a:solidFill>
              </a:rPr>
              <a:t>תכנית תנוחה צבעונית על רקע מצב קיים מעודכן (כולל העתקת תשתיות במידה ונדרשת)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כתב כמויות למכרז (מפורט לפי סעיפים)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  <a:defRPr/>
            </a:pPr>
            <a:r>
              <a:rPr lang="he-IL" sz="2400" dirty="0">
                <a:solidFill>
                  <a:schemeClr val="tx1"/>
                </a:solidFill>
              </a:rPr>
              <a:t>עותק של התחייבות מת"ח לתכנון הפרויקט</a:t>
            </a:r>
          </a:p>
          <a:p>
            <a:pPr marL="457200" indent="-457200" algn="just">
              <a:buClr>
                <a:srgbClr val="C00000"/>
              </a:buClr>
              <a:buFont typeface="Arial" panose="020B0604020202020204" pitchFamily="34" charset="0"/>
              <a:buAutoNum type="arabicPeriod"/>
              <a:defRPr/>
            </a:pPr>
            <a:r>
              <a:rPr lang="he-IL" sz="2400" dirty="0">
                <a:solidFill>
                  <a:schemeClr val="tx1"/>
                </a:solidFill>
              </a:rPr>
              <a:t>עדכון ואשרור תוקף תכנית מדידה של מצב קיים לתקופה שלא תעלה על 6 חודשים. הכוונה היא לאישור תוקף ע״י מודד מוסמך, בו יצוין כי השטח זמין לביצוע ללא פלישות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he-IL" sz="2400" dirty="0">
                <a:solidFill>
                  <a:schemeClr val="tx1"/>
                </a:solidFill>
              </a:rPr>
              <a:t>או מטרדים, וכן תצהיר הרשות בנושא</a:t>
            </a:r>
            <a:endParaRPr lang="he-IL" sz="2400" dirty="0"/>
          </a:p>
          <a:p>
            <a:pPr marL="0" indent="0">
              <a:buClr>
                <a:srgbClr val="C00000"/>
              </a:buClr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957" y="5295534"/>
            <a:ext cx="1414395" cy="90838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A07EE7E-2CF1-4B38-B4B1-EF10E331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600" y="1138483"/>
            <a:ext cx="396274" cy="41456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6E02884-6395-444D-8B07-59D436CEF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804"/>
            <a:ext cx="2834614" cy="1506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D0EB6E-3264-4E55-8FA3-B4C778157B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DA3FB050-AD16-4CBF-BF9F-643889346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712" y="5420514"/>
            <a:ext cx="16765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2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57985" y="505438"/>
            <a:ext cx="9908615" cy="4396153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3200" b="1" dirty="0"/>
              <a:t>בדיקת </a:t>
            </a:r>
            <a:r>
              <a:rPr lang="he-IL" sz="3200" b="1" dirty="0" err="1"/>
              <a:t>אומדני</a:t>
            </a:r>
            <a:r>
              <a:rPr lang="he-IL" sz="3200" b="1" dirty="0"/>
              <a:t> פרויקטים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8"/>
              <a:defRPr/>
            </a:pPr>
            <a:r>
              <a:rPr lang="he-IL" sz="2400" dirty="0">
                <a:solidFill>
                  <a:schemeClr val="tx1"/>
                </a:solidFill>
              </a:rPr>
              <a:t>אישור חברות התשתית או אישור חתום ע"י ראש הרשות/גזבר שבמידה ויהיו תשלומים נוספים עבור העתקת תשתיות, התשלום יהיה ע"ח הרשות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טבלת סטטוס מהמתכנן בנושא תיאום מול גורמי תשתיות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 startAt="8"/>
              <a:defRPr/>
            </a:pPr>
            <a:r>
              <a:rPr lang="he-IL" sz="2400" dirty="0">
                <a:solidFill>
                  <a:schemeClr val="tx1"/>
                </a:solidFill>
              </a:rPr>
              <a:t>אומדן להעתקת תשתיות ככל שישנן בפרויקט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 startAt="8"/>
              <a:tabLst/>
              <a:defRPr/>
            </a:pPr>
            <a:r>
              <a:rPr lang="he-IL" sz="24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תרשים סביבה/ סימון מיקום הפרויקט ע"ג מפה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 startAt="8"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דו"ח יוע</a:t>
            </a:r>
            <a:r>
              <a:rPr lang="he-IL" sz="24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ץ קרקע/תכן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+mj-lt"/>
              <a:buAutoNum type="arabicPeriod" startAt="8"/>
              <a:tabLst/>
              <a:defRPr/>
            </a:pPr>
            <a:r>
              <a:rPr lang="he-IL" sz="24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תוכנית סטטוטורית מאושרת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endParaRPr kumimoji="0" lang="he-IL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he-IL" sz="2400" dirty="0"/>
          </a:p>
          <a:p>
            <a:pPr marL="0" indent="0">
              <a:buClr>
                <a:srgbClr val="C00000"/>
              </a:buClr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563" y="5281831"/>
            <a:ext cx="1414395" cy="90838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6D136A6-9FE4-4D7D-8D42-7B2133955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055" y="4720468"/>
            <a:ext cx="4050145" cy="18172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6136D3-BFA8-42F2-9CA5-128F67125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E22F6C46-9F7E-4997-926C-FB9EA6BFD7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712" y="5406811"/>
            <a:ext cx="16765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8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051" y="505438"/>
            <a:ext cx="10909549" cy="6057922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3200" b="1" dirty="0"/>
              <a:t>בדיקת </a:t>
            </a:r>
            <a:r>
              <a:rPr lang="he-IL" sz="3200" b="1" dirty="0" err="1"/>
              <a:t>אומדני</a:t>
            </a:r>
            <a:r>
              <a:rPr lang="he-IL" sz="3200" b="1" dirty="0"/>
              <a:t> פרויקטים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מסמכים נדרשים לבדיקת הגדלה תקציבית בפרויקט (טרם ביצועה בשטח!)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עותק תכנית סטטוטורית (</a:t>
            </a:r>
            <a:r>
              <a:rPr kumimoji="0" lang="he-IL" sz="24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תב"ע</a:t>
            </a: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) מאושרת וחתומה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  <a:defRPr/>
            </a:pPr>
            <a:r>
              <a:rPr lang="he-IL" sz="2400" dirty="0">
                <a:solidFill>
                  <a:schemeClr val="tx1"/>
                </a:solidFill>
              </a:rPr>
              <a:t>תכנית תנועה מאושרת ע"י רשות תמרור/מפע"ת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24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תיק תכניות מפורטות לרבות חתכים, פרטים ותיאום מערכות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  <a:defRPr/>
            </a:pPr>
            <a:r>
              <a:rPr lang="he-IL" sz="2400" dirty="0">
                <a:solidFill>
                  <a:schemeClr val="tx1"/>
                </a:solidFill>
              </a:rPr>
              <a:t>תכנית תנוחה צבעונית על רקע מצב קיים מעודכן (כולל העתקת תשתיות במידה ונדרשת)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כתב כמויות מפורט מעודכן (הכולל את כתב הכמויות המקורי)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24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הוראות שינוי מאושרות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he-IL" sz="2400" dirty="0">
                <a:solidFill>
                  <a:schemeClr val="tx1"/>
                </a:solidFill>
                <a:latin typeface="Arial"/>
                <a:cs typeface="Arial" panose="020B0604020202020204" pitchFamily="34" charset="0"/>
              </a:rPr>
              <a:t>עותק של התחייבות מת"ח לביצוע הפרויקט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יש לצרף חשבון מצטבר אחרון במידה והפרויקט החל בביצוע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AutoNum type="arabicPeriod"/>
              <a:defRPr/>
            </a:pPr>
            <a:r>
              <a:rPr lang="he-IL" sz="2400" dirty="0">
                <a:solidFill>
                  <a:schemeClr val="tx1"/>
                </a:solidFill>
              </a:rPr>
              <a:t>עותק של התחייבות מת"ח לתכנון הפרויקט (ככל שניתנה)</a:t>
            </a:r>
          </a:p>
          <a:p>
            <a:pPr marL="457200" marR="0" lvl="0" indent="-45720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he-IL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זמינות זכויות הדרך מפולשים ומטרדים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endParaRPr kumimoji="0" lang="he-I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he-IL" sz="2400" dirty="0"/>
          </a:p>
          <a:p>
            <a:pPr marL="0" indent="0">
              <a:buClr>
                <a:srgbClr val="C00000"/>
              </a:buClr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44" y="5264871"/>
            <a:ext cx="1414395" cy="90838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A07EE7E-2CF1-4B38-B4B1-EF10E331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600" y="1138483"/>
            <a:ext cx="396274" cy="41456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1570DD1E-292C-4F91-AF63-BC2795B87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6B2784D-ECAE-472B-94F4-999D64A57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712" y="5406811"/>
            <a:ext cx="16765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01C06B3-8989-4A3D-9DB3-521F18FEE3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051" y="505438"/>
            <a:ext cx="10909549" cy="6057922"/>
          </a:xfrm>
        </p:spPr>
        <p:txBody>
          <a:bodyPr/>
          <a:lstStyle/>
          <a:p>
            <a:pPr marL="0" indent="0" algn="ctr">
              <a:buClr>
                <a:srgbClr val="C00000"/>
              </a:buClr>
              <a:buNone/>
            </a:pPr>
            <a:r>
              <a:rPr lang="he-IL" sz="3200" b="1" dirty="0"/>
              <a:t>בדיקת </a:t>
            </a:r>
            <a:r>
              <a:rPr lang="he-IL" sz="3200" b="1" dirty="0" err="1"/>
              <a:t>אומדני</a:t>
            </a:r>
            <a:r>
              <a:rPr lang="he-IL" sz="3200" b="1" dirty="0"/>
              <a:t> פרויקטים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מסמכים נדרשים לבדיקת הגדלה תקציבית בפרויקט (טרם ביצועה בשטח!)</a:t>
            </a:r>
          </a:p>
          <a:p>
            <a:pPr marL="457200" lvl="0" indent="-457200">
              <a:buClr>
                <a:srgbClr val="C00000"/>
              </a:buClr>
              <a:buFont typeface="+mj-lt"/>
              <a:buAutoNum type="arabicPeriod" startAt="11"/>
              <a:defRPr/>
            </a:pPr>
            <a:r>
              <a:rPr lang="he-IL" sz="2400" dirty="0">
                <a:solidFill>
                  <a:schemeClr val="tx1"/>
                </a:solidFill>
              </a:rPr>
              <a:t>אישור חברות התשתית או אישור חתום ע"י ראש הרשות/גזבר שבמידה ויהיו 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he-IL" sz="2400" dirty="0">
                <a:solidFill>
                  <a:schemeClr val="tx1"/>
                </a:solidFill>
              </a:rPr>
              <a:t>תשלומים נוספים עבור העתקת תשתיות, התשלום יהיה ע"ח הרשות.</a:t>
            </a:r>
          </a:p>
          <a:p>
            <a:pPr marL="457200" lvl="0" indent="-457200">
              <a:buClr>
                <a:srgbClr val="C00000"/>
              </a:buClr>
              <a:buFont typeface="Arial" panose="020B0604020202020204" pitchFamily="34" charset="0"/>
              <a:buAutoNum type="arabicPeriod" startAt="11"/>
              <a:defRPr/>
            </a:pPr>
            <a:r>
              <a:rPr lang="he-IL" sz="2400" dirty="0">
                <a:solidFill>
                  <a:schemeClr val="tx1"/>
                </a:solidFill>
              </a:rPr>
              <a:t>טבלת סטטוס מהמתכנן בנושא תיאום מול גורמי תשתיות</a:t>
            </a:r>
          </a:p>
          <a:p>
            <a:pPr marL="457200" lvl="0" indent="-457200">
              <a:buClr>
                <a:srgbClr val="C00000"/>
              </a:buClr>
              <a:buFont typeface="Arial" panose="020B0604020202020204" pitchFamily="34" charset="0"/>
              <a:buAutoNum type="arabicPeriod" startAt="11"/>
              <a:defRPr/>
            </a:pPr>
            <a:r>
              <a:rPr lang="he-IL" sz="2400" dirty="0">
                <a:solidFill>
                  <a:schemeClr val="tx1"/>
                </a:solidFill>
              </a:rPr>
              <a:t>אומדן להעתקת תשתיות ככל שישנן בפרויקט</a:t>
            </a:r>
          </a:p>
          <a:p>
            <a:pPr marL="457200" lvl="0" indent="-457200">
              <a:buClr>
                <a:srgbClr val="C00000"/>
              </a:buClr>
              <a:buFont typeface="Arial" panose="020B0604020202020204" pitchFamily="34" charset="0"/>
              <a:buAutoNum type="arabicPeriod" startAt="11"/>
              <a:defRPr/>
            </a:pPr>
            <a:r>
              <a:rPr lang="he-IL" sz="2400" dirty="0">
                <a:solidFill>
                  <a:schemeClr val="tx1"/>
                </a:solidFill>
              </a:rPr>
              <a:t>תרשים סביבה/ סימון מיקום הפרויקט ע"ג מפה</a:t>
            </a:r>
          </a:p>
          <a:p>
            <a:pPr marL="457200" lvl="0" indent="-457200">
              <a:buClr>
                <a:srgbClr val="C00000"/>
              </a:buClr>
              <a:buFont typeface="Arial" panose="020B0604020202020204" pitchFamily="34" charset="0"/>
              <a:buAutoNum type="arabicPeriod" startAt="11"/>
              <a:defRPr/>
            </a:pPr>
            <a:r>
              <a:rPr lang="he-IL" sz="2400" dirty="0">
                <a:solidFill>
                  <a:schemeClr val="tx1"/>
                </a:solidFill>
              </a:rPr>
              <a:t>דו"ח יועץ קרקע/תכן</a:t>
            </a:r>
          </a:p>
          <a:p>
            <a:pPr marL="0" marR="0" lvl="0" indent="0" algn="r" defTabSz="91415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Tx/>
              <a:buNone/>
              <a:tabLst/>
              <a:defRPr/>
            </a:pPr>
            <a:endParaRPr kumimoji="0" lang="he-IL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indent="0">
              <a:buClr>
                <a:srgbClr val="C00000"/>
              </a:buClr>
              <a:buNone/>
            </a:pPr>
            <a:endParaRPr lang="he-IL" sz="2400" dirty="0"/>
          </a:p>
          <a:p>
            <a:pPr marL="0" indent="0">
              <a:buClr>
                <a:srgbClr val="C00000"/>
              </a:buClr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D7623F1-9719-45BC-A64D-5F66295B4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55" y="6065236"/>
            <a:ext cx="1345394" cy="621846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250EEB56-73CF-459D-9226-76597ED3E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644" y="5264871"/>
            <a:ext cx="1414395" cy="908383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A07EE7E-2CF1-4B38-B4B1-EF10E331E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6600" y="1138483"/>
            <a:ext cx="396274" cy="414564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1570DD1E-292C-4F91-AF63-BC2795B87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3861" y="6285189"/>
            <a:ext cx="1486017" cy="27817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6B2784D-ECAE-472B-94F4-999D64A57E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712" y="5406811"/>
            <a:ext cx="1676545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28733</TotalTime>
  <Words>1229</Words>
  <Application>Microsoft Office PowerPoint</Application>
  <PresentationFormat>מסך רחב</PresentationFormat>
  <Paragraphs>310</Paragraphs>
  <Slides>21</Slides>
  <Notes>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21</vt:i4>
      </vt:variant>
    </vt:vector>
  </HeadingPairs>
  <TitlesOfParts>
    <vt:vector size="26" baseType="lpstr">
      <vt:lpstr>Arial</vt:lpstr>
      <vt:lpstr>Calibri</vt:lpstr>
      <vt:lpstr>Segoe UI Semibold</vt:lpstr>
      <vt:lpstr>Tahoma</vt:lpstr>
      <vt:lpstr>4_Office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דוגמא לדוח בקרה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טנצר-מלמן ברטה</dc:creator>
  <cp:lastModifiedBy>בראאה נסר אלדין</cp:lastModifiedBy>
  <cp:revision>1173</cp:revision>
  <cp:lastPrinted>2020-10-22T08:20:21Z</cp:lastPrinted>
  <dcterms:created xsi:type="dcterms:W3CDTF">2017-06-21T09:19:40Z</dcterms:created>
  <dcterms:modified xsi:type="dcterms:W3CDTF">2023-07-11T06:14:41Z</dcterms:modified>
</cp:coreProperties>
</file>